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97" r:id="rId3"/>
    <p:sldId id="256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17" r:id="rId15"/>
    <p:sldId id="308" r:id="rId16"/>
    <p:sldId id="309" r:id="rId17"/>
    <p:sldId id="310" r:id="rId18"/>
    <p:sldId id="311" r:id="rId19"/>
    <p:sldId id="312" r:id="rId20"/>
    <p:sldId id="314" r:id="rId21"/>
    <p:sldId id="313" r:id="rId22"/>
    <p:sldId id="31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D9EDEF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4" autoAdjust="0"/>
    <p:restoredTop sz="94645" autoAdjust="0"/>
  </p:normalViewPr>
  <p:slideViewPr>
    <p:cSldViewPr>
      <p:cViewPr varScale="1">
        <p:scale>
          <a:sx n="158" d="100"/>
          <a:sy n="158" d="100"/>
        </p:scale>
        <p:origin x="-21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56626-434F-4A4C-915B-336DD67B6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42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67213-D500-440A-BC4C-81C2CA112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49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8B142-E00A-4B3A-8121-406C24C74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A66F-203F-47FA-B703-FAFFAFB11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22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9BE0-9216-464D-8540-52C17D8BD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15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F5398-23D0-40F8-BB25-4F2979190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93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A2C49-7E5B-4634-9EBB-CA13540B7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63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B3137-E6D5-4E56-B138-6AE118C6E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81E1F-F99A-4781-AFB1-6D7DA3894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65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ADFE-B2EB-41FF-8E13-D909B70CD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81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42398-103A-40A0-A329-21D5F4BDB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0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D5E8393-6C5A-41B0-A8E0-E2CB9B356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762000" y="39624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2051" name="Picture 8" descr="im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5" t="45984" r="17007" b="4662"/>
          <a:stretch>
            <a:fillRect/>
          </a:stretch>
        </p:blipFill>
        <p:spPr bwMode="auto">
          <a:xfrm>
            <a:off x="0" y="-304800"/>
            <a:ext cx="9140825" cy="68595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5" name="WordArt 9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6505575" cy="297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БЕЗОПАСНОЕ ЛЕТО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56e22853c7da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897"/>
              </a:clrFrom>
              <a:clrTo>
                <a:srgbClr val="FCF8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108-3-bezopasnost-letom-kartin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914525" y="152400"/>
            <a:ext cx="66960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пытайтесь плавать на бревнах, досках,</a:t>
            </a:r>
            <a:br>
              <a:rPr lang="ru-RU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самодельных плотах!</a:t>
            </a:r>
            <a:br>
              <a:rPr lang="ru-RU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200" b="1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56e22853c7da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897"/>
              </a:clrFrom>
              <a:clrTo>
                <a:srgbClr val="FCF8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image264363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E92CD"/>
              </a:clrFrom>
              <a:clrTo>
                <a:srgbClr val="7E92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20909" r="3940"/>
          <a:stretch>
            <a:fillRect/>
          </a:stretch>
        </p:blipFill>
        <p:spPr bwMode="auto">
          <a:xfrm>
            <a:off x="457200" y="1752600"/>
            <a:ext cx="830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1828800" y="0"/>
            <a:ext cx="69469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Если сам не умеешь плавать, нельзя плавать на надувных матрасах!</a:t>
            </a:r>
            <a:br>
              <a:rPr lang="ru-RU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56e22853c7da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897"/>
              </a:clrFrom>
              <a:clrTo>
                <a:srgbClr val="FCF8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0009-009-Daleko-ne-nado-v-vodu-zaplyva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CA5C5"/>
              </a:clrFrom>
              <a:clrTo>
                <a:srgbClr val="5CA5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7"/>
          <a:stretch>
            <a:fillRect/>
          </a:stretch>
        </p:blipFill>
        <p:spPr bwMode="auto">
          <a:xfrm>
            <a:off x="457200" y="1752600"/>
            <a:ext cx="830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1828800" y="84138"/>
            <a:ext cx="87280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45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Матрас может сдуться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56e22853c7da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897"/>
              </a:clrFrom>
              <a:clrTo>
                <a:srgbClr val="FCF8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bezopasnost-na-korable-kartinki-dlya-detey-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1B7CF"/>
              </a:clrFrom>
              <a:clrTo>
                <a:srgbClr val="81B7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30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2305050" y="457200"/>
            <a:ext cx="6305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Нельзя перегибаться за борт лодки.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56e22853c7da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897"/>
              </a:clrFrom>
              <a:clrTo>
                <a:srgbClr val="FCF8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 descr="_image00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57BB8"/>
              </a:clrFrom>
              <a:clrTo>
                <a:srgbClr val="257BB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8305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1905000" y="685800"/>
            <a:ext cx="6899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Нельзя сидеть на краю лодки и</a:t>
            </a:r>
          </a:p>
          <a:p>
            <a:pPr>
              <a:defRPr/>
            </a:pPr>
            <a:r>
              <a:rPr lang="ru-RU" sz="28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перелазить из лодки в лодку </a:t>
            </a:r>
          </a:p>
        </p:txBody>
      </p:sp>
      <p:sp>
        <p:nvSpPr>
          <p:cNvPr id="105480" name="AutoShape 8"/>
          <p:cNvSpPr>
            <a:spLocks noChangeArrowheads="1"/>
          </p:cNvSpPr>
          <p:nvPr/>
        </p:nvSpPr>
        <p:spPr bwMode="auto">
          <a:xfrm>
            <a:off x="7924800" y="12954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481" name="AutoShape 9"/>
          <p:cNvSpPr>
            <a:spLocks noChangeArrowheads="1"/>
          </p:cNvSpPr>
          <p:nvPr/>
        </p:nvSpPr>
        <p:spPr bwMode="auto">
          <a:xfrm>
            <a:off x="5943600" y="36576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6" dur="20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37 -0.00209 L -0.21163 -0.0020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0" grpId="0" animBg="1"/>
      <p:bldP spid="1054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56e22853c7da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897"/>
              </a:clrFrom>
              <a:clrTo>
                <a:srgbClr val="FCF8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26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image26435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t="22290" r="3349" b="2191"/>
          <a:stretch>
            <a:fillRect/>
          </a:stretch>
        </p:blipFill>
        <p:spPr bwMode="auto">
          <a:xfrm>
            <a:off x="4648200" y="1676400"/>
            <a:ext cx="426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1828800" y="381000"/>
            <a:ext cx="69342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Нельзя играть в тех местах, от куда можно упасть в воду:</a:t>
            </a:r>
            <a:br>
              <a:rPr lang="ru-RU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</a:rPr>
              <a:t>- на крутом берегу реки или озера</a:t>
            </a:r>
            <a:b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</a:rPr>
              <a:t> - на мосту через реку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56e22853c7da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897"/>
              </a:clrFrom>
              <a:clrTo>
                <a:srgbClr val="FCF8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Рисунок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0C2F0"/>
              </a:clrFrom>
              <a:clrTo>
                <a:srgbClr val="B0C2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30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1905000" y="457200"/>
            <a:ext cx="6705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заходи на глубокое место, если ты не умеешь плавать:</a:t>
            </a:r>
            <a:br>
              <a:rPr lang="ru-RU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>
                <a:solidFill>
                  <a:srgbClr val="FF3300"/>
                </a:solidFill>
              </a:rPr>
              <a:t> </a:t>
            </a:r>
            <a:r>
              <a:rPr lang="ru-RU" sz="3200" i="1"/>
              <a:t>- </a:t>
            </a:r>
            <a:r>
              <a:rPr lang="ru-RU" sz="2000" i="1"/>
              <a:t>дно реки или озера может изменяться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552 0.21018 C -0.77031 0.20324 -0.77187 0.19907 -0.76788 0.19143 C -0.76649 0.18171 -0.76302 0.17245 -0.75885 0.16412 C -0.75625 0.15278 -0.74965 0.14444 -0.74479 0.13495 C -0.74219 0.12106 -0.73437 0.11041 -0.72812 0.09907 C -0.72639 0.0919 -0.71909 0.08032 -0.71909 0.08032 C -0.71528 0.0669 -0.70903 0.0625 -0.70121 0.05463 C -0.68385 0.0375 -0.66493 0.02916 -0.64357 0.02569 C -0.61284 0.01389 -0.63073 0.01944 -0.56406 0.02384 C -0.55364 0.02453 -0.54409 0.0368 -0.53455 0.04097 C -0.52656 0.04907 -0.52257 0.05972 -0.51284 0.06481 C -0.50885 0.07291 -0.50364 0.07708 -0.49739 0.08194 C -0.48403 0.10625 -0.50104 0.07801 -0.48975 0.09051 C -0.48541 0.09537 -0.48212 0.10393 -0.47812 0.10926 C -0.47378 0.11504 -0.46788 0.12153 -0.46284 0.12639 C -0.45191 0.13703 -0.4401 0.14259 -0.42812 0.15046 C -0.42066 0.15532 -0.41406 0.16296 -0.40642 0.16759 C -0.39045 0.17708 -0.37361 0.18773 -0.35642 0.19143 C -0.34583 0.19838 -0.33316 0.19722 -0.3217 0.19815 C -0.28107 0.19768 -0.24062 0.19838 -0.2 0.19653 C -0.1835 0.19583 -0.16528 0.18981 -0.14861 0.18796 C -0.14566 0.18634 -0.14288 0.18403 -0.13975 0.18287 C -0.1368 0.18171 -0.13368 0.18264 -0.13073 0.18125 C -0.10833 0.17129 -0.1408 0.1794 -0.11666 0.1743 C -0.11146 0.17153 -0.10642 0.16828 -0.10121 0.16574 C -0.08715 0.15092 -0.07864 0.13541 -0.06909 0.1162 C -0.06302 0.1037 -0.06267 0.1081 -0.05382 0.09398 C -0.02864 0.0537 -0.06076 0.09815 -0.03455 0.06319 C -0.03246 0.06041 -0.02812 0.05463 -0.02812 0.05463 C -0.02257 0.03611 -0.01059 0.02315 -0.00243 0.00671 C -0.00104 0.00092 -0.00208 0.00278 -2.22222E-6 3.7037E-6 " pathEditMode="relative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56e22853c7da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897"/>
              </a:clrFrom>
              <a:clrTo>
                <a:srgbClr val="FCF8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 descr="MCHS-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6D0F2"/>
              </a:clrFrom>
              <a:clrTo>
                <a:srgbClr val="76D0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1828800" y="457200"/>
            <a:ext cx="70421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Нельзя подплывать близко к проходящим судам, лодкам, гидроциклам.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56e22853c7da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897"/>
              </a:clrFrom>
              <a:clrTo>
                <a:srgbClr val="FCF8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skanirovanie0001_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37E09"/>
              </a:clrFrom>
              <a:clrTo>
                <a:srgbClr val="237E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382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1828800" y="457200"/>
            <a:ext cx="6705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 время грозы нужно отойти подальше от водоема.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56e22853c7da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897"/>
              </a:clrFrom>
              <a:clrTo>
                <a:srgbClr val="FCF8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%D0%B2%D0%BE%D0%B4%D0%B0%20%D0%BB%D0%B5%D1%82%D0%BE%20%D0%B4%D0%B5%D1%82%D0%B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AACD0"/>
              </a:clrFrom>
              <a:clrTo>
                <a:srgbClr val="7AACD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1" t="49738" r="24706" b="27437"/>
          <a:stretch>
            <a:fillRect/>
          </a:stretch>
        </p:blipFill>
        <p:spPr bwMode="auto">
          <a:xfrm>
            <a:off x="304800" y="1600200"/>
            <a:ext cx="8610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1828800" y="457200"/>
            <a:ext cx="6629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затевай опасных игр в воде!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56e22853c7da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108-1-bezopasnost-letom-kartin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038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1905000" y="152400"/>
            <a:ext cx="6629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Лучше всего купаться </a:t>
            </a:r>
          </a:p>
          <a:p>
            <a:pPr>
              <a:defRPr/>
            </a:pPr>
            <a:r>
              <a:rPr lang="ru-RU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специально отведенных местах !</a:t>
            </a:r>
            <a:br>
              <a:rPr lang="ru-RU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200" b="1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7" name="Picture 6" descr="pravila-povedenija-pri-kupanii-na-v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038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9" name="AutoShape 13"/>
          <p:cNvSpPr>
            <a:spLocks noChangeArrowheads="1"/>
          </p:cNvSpPr>
          <p:nvPr/>
        </p:nvSpPr>
        <p:spPr bwMode="auto">
          <a:xfrm>
            <a:off x="1676400" y="5410200"/>
            <a:ext cx="976313" cy="485775"/>
          </a:xfrm>
          <a:prstGeom prst="leftArrow">
            <a:avLst>
              <a:gd name="adj1" fmla="val 54898"/>
              <a:gd name="adj2" fmla="val 89874"/>
            </a:avLst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21299997" lon="60000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ru-RU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10731E-6 L 3.33333E-6 -4.1073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/>
      <p:bldP spid="8090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56e22853c7da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897"/>
              </a:clrFrom>
              <a:clrTo>
                <a:srgbClr val="FCF8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img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08"/>
              </a:clrFrom>
              <a:clrTo>
                <a:srgbClr val="FFFD0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17334" r="6000" b="1334"/>
          <a:stretch>
            <a:fillRect/>
          </a:stretch>
        </p:blipFill>
        <p:spPr bwMode="auto">
          <a:xfrm>
            <a:off x="228600" y="1676400"/>
            <a:ext cx="8686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1828800" y="762000"/>
            <a:ext cx="6019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Соблюдайте температурный режим.</a:t>
            </a:r>
            <a:br>
              <a:rPr lang="ru-RU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- не перегревайтесь и не переохлаждайтесь</a:t>
            </a:r>
            <a:b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0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56e22853c7da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897"/>
              </a:clrFrom>
              <a:clrTo>
                <a:srgbClr val="FCF8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1" t="7713" r="9680" b="27286"/>
          <a:stretch>
            <a:fillRect/>
          </a:stretch>
        </p:blipFill>
        <p:spPr bwMode="auto">
          <a:xfrm>
            <a:off x="152400" y="16764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2057400" y="0"/>
            <a:ext cx="6705600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Купание и солнечные ванны  нужно чередовать</a:t>
            </a:r>
          </a:p>
          <a:p>
            <a:pPr algn="ctr">
              <a:defRPr/>
            </a:pPr>
            <a:endParaRPr lang="ru-RU" sz="3200" b="1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оптимальная температура воды для купания – не ниже 18 градусов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56e22853c7da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897"/>
              </a:clrFrom>
              <a:clrTo>
                <a:srgbClr val="FCF8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WordArt 5"/>
          <p:cNvSpPr>
            <a:spLocks noChangeArrowheads="1" noChangeShapeType="1" noTextEdit="1"/>
          </p:cNvSpPr>
          <p:nvPr/>
        </p:nvSpPr>
        <p:spPr bwMode="auto">
          <a:xfrm>
            <a:off x="1066800" y="1524000"/>
            <a:ext cx="7086600" cy="4114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2690"/>
              </a:avLst>
            </a:prstTxWarp>
          </a:bodyPr>
          <a:lstStyle/>
          <a:p>
            <a:pPr algn="ctr"/>
            <a:r>
              <a:rPr lang="ru-RU" sz="3200" b="1" kern="10" spc="-32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приятного   вам   отдыха!</a:t>
            </a:r>
          </a:p>
          <a:p>
            <a:pPr algn="ctr"/>
            <a:r>
              <a:rPr lang="ru-RU" sz="3200" b="1" kern="10" spc="-32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скорей   бы   лето!!!!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povedeni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EE4F2"/>
              </a:clrFrom>
              <a:clrTo>
                <a:srgbClr val="CEE4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ru-RU" sz="34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Нельзя купаться, если есть знак!</a:t>
            </a:r>
            <a:endParaRPr lang="ru-RU" sz="2400" i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flipH="1">
            <a:off x="7086600" y="990600"/>
            <a:ext cx="1219200" cy="3886200"/>
          </a:xfrm>
          <a:custGeom>
            <a:avLst/>
            <a:gdLst>
              <a:gd name="T0" fmla="*/ 609544 w 21600"/>
              <a:gd name="T1" fmla="*/ 0 h 21600"/>
              <a:gd name="T2" fmla="*/ 152400 w 21600"/>
              <a:gd name="T3" fmla="*/ 1943100 h 21600"/>
              <a:gd name="T4" fmla="*/ 609544 w 21600"/>
              <a:gd name="T5" fmla="*/ 971550 h 21600"/>
              <a:gd name="T6" fmla="*/ 1371600 w 21600"/>
              <a:gd name="T7" fmla="*/ 1943100 h 21600"/>
              <a:gd name="T8" fmla="*/ 1066800 w 21600"/>
              <a:gd name="T9" fmla="*/ 2914650 h 21600"/>
              <a:gd name="T10" fmla="*/ 762000 w 21600"/>
              <a:gd name="T11" fmla="*/ 19431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6600"/>
          </a:solidFill>
          <a:ln w="9525">
            <a:round/>
            <a:headEnd/>
            <a:tailEnd/>
          </a:ln>
          <a:effectLst/>
          <a:scene3d>
            <a:camera prst="legacyObliqueTopRight">
              <a:rot lat="20999997" lon="19799998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56e22853c7da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897"/>
              </a:clrFrom>
              <a:clrTo>
                <a:srgbClr val="FCF8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sm_ful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6B5D2"/>
              </a:clrFrom>
              <a:clrTo>
                <a:srgbClr val="A6B5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53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2667000" y="8382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1752600" y="457200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Место для купаия выбирай ровное и открытое</a:t>
            </a:r>
          </a:p>
          <a:p>
            <a:pPr>
              <a:defRPr/>
            </a:pPr>
            <a:r>
              <a:rPr lang="ru-RU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реке - с небольшим течением!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56e22853c7da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897"/>
              </a:clrFrom>
              <a:clrTo>
                <a:srgbClr val="FCF8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103-5-1-kartinki-dlya-detej-po-bezopasnos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3124200" y="457200"/>
            <a:ext cx="5638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Обязательно надевайте головной убор !</a:t>
            </a:r>
            <a:br>
              <a:rPr lang="ru-RU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200" b="1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56e22853c7da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897"/>
              </a:clrFrom>
              <a:clrTo>
                <a:srgbClr val="FCF8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image26436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4444" r="3334" b="2222"/>
          <a:stretch>
            <a:fillRect/>
          </a:stretch>
        </p:blipFill>
        <p:spPr bwMode="auto">
          <a:xfrm>
            <a:off x="457200" y="1752600"/>
            <a:ext cx="830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2312988" y="457200"/>
            <a:ext cx="61452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Нельзя заплывать за буйки!</a:t>
            </a:r>
            <a:br>
              <a:rPr lang="ru-RU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>
                <a:solidFill>
                  <a:srgbClr val="FF3300"/>
                </a:solidFill>
              </a:rPr>
              <a:t> </a:t>
            </a: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- можно попасть под катер или лодку</a:t>
            </a:r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>
            <a:off x="2209800" y="2362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</a:endParaRPr>
          </a:p>
        </p:txBody>
      </p:sp>
      <p:sp>
        <p:nvSpPr>
          <p:cNvPr id="86024" name="AutoShape 8"/>
          <p:cNvSpPr>
            <a:spLocks noChangeArrowheads="1"/>
          </p:cNvSpPr>
          <p:nvPr/>
        </p:nvSpPr>
        <p:spPr bwMode="auto">
          <a:xfrm>
            <a:off x="5791200" y="23622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3 -0.00208 L 0.0967 -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7 -0.00208 L -0.1533 -0.0020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/>
      <p:bldP spid="86023" grpId="0" animBg="1"/>
      <p:bldP spid="860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56e22853c7da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897"/>
              </a:clrFrom>
              <a:clrTo>
                <a:srgbClr val="FCF8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image26436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48DC6"/>
              </a:clrFrom>
              <a:clrTo>
                <a:srgbClr val="748DC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3333" r="4167" b="2222"/>
          <a:stretch>
            <a:fillRect/>
          </a:stretch>
        </p:blipFill>
        <p:spPr bwMode="auto">
          <a:xfrm>
            <a:off x="381000" y="1600200"/>
            <a:ext cx="8382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1905000" y="457200"/>
            <a:ext cx="655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FF0000"/>
                </a:solidFill>
              </a:rPr>
              <a:t>Не ныряй </a:t>
            </a:r>
          </a:p>
          <a:p>
            <a:pPr algn="ctr"/>
            <a:r>
              <a:rPr lang="ru-RU" sz="3200" b="1" i="1">
                <a:solidFill>
                  <a:srgbClr val="FF0000"/>
                </a:solidFill>
              </a:rPr>
              <a:t>в не знакомых местах!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6 -0.07777 L 0.06666 0.2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56e22853c7da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897"/>
              </a:clrFrom>
              <a:clrTo>
                <a:srgbClr val="FCF8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новый-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1C3DE"/>
              </a:clrFrom>
              <a:clrTo>
                <a:srgbClr val="A1C3DE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24641" r="6433" b="11293"/>
          <a:stretch>
            <a:fillRect/>
          </a:stretch>
        </p:blipFill>
        <p:spPr bwMode="auto">
          <a:xfrm>
            <a:off x="457200" y="914400"/>
            <a:ext cx="8305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1905000" y="457200"/>
            <a:ext cx="655320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устраивай игр в воде, связанных с захватом!</a:t>
            </a:r>
            <a:br>
              <a:rPr lang="ru-RU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			</a:t>
            </a:r>
            <a:r>
              <a:rPr lang="ru-RU" sz="2000" i="1"/>
              <a:t>- нельзя, даже играя, 					«топить» человека –</a:t>
            </a:r>
            <a:br>
              <a:rPr lang="ru-RU" sz="2000" i="1"/>
            </a:br>
            <a:r>
              <a:rPr lang="ru-RU" sz="2000" i="1"/>
              <a:t>				он может 					захлебнуться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52 0  L 0.089 -0.04933  L 0.125 0  L 0.177 0  L 0.177 0.06933  L 0.213 0.11867  L 0.177 0.16667  L 0.177 0.236  L 0.125 0.236  L 0.089 0.284  L 0.052 0.236  L 0 0.236  L 0 0.16667  L -0.037 0.11867  L 0 0.06933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56e22853c7da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897"/>
              </a:clrFrom>
              <a:clrTo>
                <a:srgbClr val="FCF8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image26436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16072" r="3409" b="3572"/>
          <a:stretch>
            <a:fillRect/>
          </a:stretch>
        </p:blipFill>
        <p:spPr bwMode="auto">
          <a:xfrm>
            <a:off x="457200" y="1752600"/>
            <a:ext cx="830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828800" y="304800"/>
            <a:ext cx="6934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Играя в воде, никогда нельзя в шутку кричать: «Тону! Помогите!»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193</Words>
  <Application>Microsoft Office PowerPoint</Application>
  <PresentationFormat>Экран (4:3)</PresentationFormat>
  <Paragraphs>29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Нельзя купаться, если есть знак!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*[КРСК ГУ] Зам.начальника   ОБЛнаВО(Коваленко  О.А.)</dc:creator>
  <cp:lastModifiedBy>inet</cp:lastModifiedBy>
  <cp:revision>36</cp:revision>
  <cp:lastPrinted>1601-01-01T00:00:00Z</cp:lastPrinted>
  <dcterms:created xsi:type="dcterms:W3CDTF">1601-01-01T00:00:00Z</dcterms:created>
  <dcterms:modified xsi:type="dcterms:W3CDTF">2022-10-25T08:57:01Z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